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4" roundtripDataSignature="AMtx7mi7oBGmYxGERnysEuof8GuFmZgN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6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94fec9224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c94fec92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Посоветуйся с методистом как лучше провести знакомство с аудиторией. Вопросы могут меняться.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9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" name="Google Shape;80;p29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" name="Google Shape;8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9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" name="Google Shape;8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3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3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4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34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0" name="Google Shape;110;p3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1" name="Google Shape;1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6" name="Google Shape;126;p3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7" name="Google Shape;127;p3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8" name="Google Shape;12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" name="Google Shape;1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" name="Google Shape;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" name="Google Shape;3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26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26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26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26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26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26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26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26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26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" name="Google Shape;45;p26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" name="Google Shape;46;p26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" name="Google Shape;47;p26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" name="Google Shape;48;p26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" name="Google Shape;49;p26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26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26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26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26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26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6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27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27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" name="Google Shape;61;p27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27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27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27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27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27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27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27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27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27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1" name="Google Shape;7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7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" name="Google Shape;75;p28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7" name="Google Shape;7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Relationship Id="rId4" Type="http://schemas.openxmlformats.org/officeDocument/2006/relationships/image" Target="../media/image23.gif"/><Relationship Id="rId5" Type="http://schemas.openxmlformats.org/officeDocument/2006/relationships/image" Target="../media/image25.gif"/><Relationship Id="rId6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title"/>
          </p:nvPr>
        </p:nvSpPr>
        <p:spPr>
          <a:xfrm>
            <a:off x="540000" y="1499600"/>
            <a:ext cx="40320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</a:pPr>
            <a:r>
              <a:rPr b="0" i="0" lang="en-US" sz="3200" strike="noStrike">
                <a:latin typeface="Roboto"/>
                <a:ea typeface="Roboto"/>
                <a:cs typeface="Roboto"/>
                <a:sym typeface="Roboto"/>
              </a:rPr>
              <a:t>ООП: </a:t>
            </a:r>
            <a:r>
              <a:rPr lang="en-US" sz="3200">
                <a:latin typeface="Roboto"/>
                <a:ea typeface="Roboto"/>
                <a:cs typeface="Roboto"/>
                <a:sym typeface="Roboto"/>
              </a:rPr>
              <a:t>абстракция и интерфейсы</a:t>
            </a:r>
            <a:endParaRPr b="1" sz="5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chemeClr val="accent2"/>
                </a:solidFill>
              </a:rPr>
              <a:t>Семинар 2</a:t>
            </a:r>
            <a:br>
              <a:rPr lang="en-US"/>
            </a:br>
            <a:endParaRPr sz="1000"/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2000" y="925525"/>
            <a:ext cx="3903476" cy="3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548750" y="720051"/>
            <a:ext cx="8064000" cy="2354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5" name="Google Shape;265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421" y="1493104"/>
            <a:ext cx="1542730" cy="107864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7"/>
          <p:cNvSpPr/>
          <p:nvPr/>
        </p:nvSpPr>
        <p:spPr>
          <a:xfrm>
            <a:off x="3299204" y="4459315"/>
            <a:ext cx="1915073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&lt;&lt;class&gt;&gt;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</a:t>
            </a:r>
            <a:endParaRPr/>
          </a:p>
        </p:txBody>
      </p:sp>
      <p:cxnSp>
        <p:nvCxnSpPr>
          <p:cNvPr id="268" name="Google Shape;268;p47"/>
          <p:cNvCxnSpPr/>
          <p:nvPr/>
        </p:nvCxnSpPr>
        <p:spPr>
          <a:xfrm>
            <a:off x="1710170" y="1083449"/>
            <a:ext cx="0" cy="2881512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47"/>
          <p:cNvCxnSpPr/>
          <p:nvPr/>
        </p:nvCxnSpPr>
        <p:spPr>
          <a:xfrm>
            <a:off x="3113494" y="1083449"/>
            <a:ext cx="0" cy="2881512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47"/>
          <p:cNvCxnSpPr/>
          <p:nvPr/>
        </p:nvCxnSpPr>
        <p:spPr>
          <a:xfrm>
            <a:off x="4516818" y="1083449"/>
            <a:ext cx="0" cy="2881512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47"/>
          <p:cNvSpPr/>
          <p:nvPr/>
        </p:nvSpPr>
        <p:spPr>
          <a:xfrm>
            <a:off x="1066447" y="3964961"/>
            <a:ext cx="1283522" cy="37309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acceptToMarket</a:t>
            </a:r>
            <a:endParaRPr b="0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7"/>
          <p:cNvSpPr/>
          <p:nvPr/>
        </p:nvSpPr>
        <p:spPr>
          <a:xfrm>
            <a:off x="2471733" y="3964961"/>
            <a:ext cx="1283522" cy="37309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acceptToMarket</a:t>
            </a:r>
            <a:endParaRPr b="0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7"/>
          <p:cNvSpPr/>
          <p:nvPr/>
        </p:nvSpPr>
        <p:spPr>
          <a:xfrm>
            <a:off x="3875057" y="3965002"/>
            <a:ext cx="1283522" cy="37309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acceptToMarket</a:t>
            </a:r>
            <a:endParaRPr b="0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47"/>
          <p:cNvCxnSpPr/>
          <p:nvPr/>
        </p:nvCxnSpPr>
        <p:spPr>
          <a:xfrm>
            <a:off x="998924" y="2032427"/>
            <a:ext cx="709284" cy="0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47"/>
          <p:cNvSpPr txBox="1"/>
          <p:nvPr/>
        </p:nvSpPr>
        <p:spPr>
          <a:xfrm>
            <a:off x="5724850" y="955500"/>
            <a:ext cx="27393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Реализовать класс Market и все методы, которые он обязан реализовывать.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Методы из интерфейса QueueBehaviour, имитируют работу очереди, MarketBehaviour – помещает и удаляет человека из очереди, метод update – обновляет состояние магазина (принимает и отдает заказы)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81" name="Google Shape;28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1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Подведем итоги</a:t>
            </a:r>
            <a:endParaRPr/>
          </a:p>
        </p:txBody>
      </p:sp>
      <p:sp>
        <p:nvSpPr>
          <p:cNvPr id="292" name="Google Shape;292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Что было сложного на семинаре?</a:t>
            </a:r>
            <a:endParaRPr/>
          </a:p>
        </p:txBody>
      </p:sp>
      <p:sp>
        <p:nvSpPr>
          <p:cNvPr id="298" name="Google Shape;298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Напишите 3 вещи в комментариях, которым вы научились сегодня.</a:t>
            </a:r>
            <a:endParaRPr/>
          </a:p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Как настроение?</a:t>
            </a:r>
            <a:endParaRPr/>
          </a:p>
        </p:txBody>
      </p:sp>
      <p:sp>
        <p:nvSpPr>
          <p:cNvPr id="310" name="Google Shape;310;p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Спасибо за работу!</a:t>
            </a:r>
            <a:endParaRPr/>
          </a:p>
        </p:txBody>
      </p:sp>
      <p:sp>
        <p:nvSpPr>
          <p:cNvPr id="316" name="Google Shape;316;p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Цели на семинар: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52" name="Google Shape;152;p3"/>
          <p:cNvSpPr txBox="1"/>
          <p:nvPr>
            <p:ph idx="1" type="subTitle"/>
          </p:nvPr>
        </p:nvSpPr>
        <p:spPr>
          <a:xfrm>
            <a:off x="548750" y="955500"/>
            <a:ext cx="7767600" cy="23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-повторить теорию базовых определений ООП – абстракция, наследование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получить практические навыки в построении абстрактных сущностей и интерфейсов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- научить 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использовать правильно интерфейсы и абстрактные классы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type="title"/>
          </p:nvPr>
        </p:nvSpPr>
        <p:spPr>
          <a:xfrm>
            <a:off x="548750" y="641568"/>
            <a:ext cx="8064000" cy="3139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абстрактный класс?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59" name="Google Shape;159;p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60" name="Google Shape;160;p2"/>
          <p:cNvSpPr/>
          <p:nvPr/>
        </p:nvSpPr>
        <p:spPr>
          <a:xfrm>
            <a:off x="2694990" y="1543703"/>
            <a:ext cx="1348353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Абстрактный класс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346637" y="3619495"/>
            <a:ext cx="1348353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Обычный класс наследник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2"/>
          <p:cNvCxnSpPr>
            <a:stCxn id="161" idx="0"/>
            <a:endCxn id="160" idx="2"/>
          </p:cNvCxnSpPr>
          <p:nvPr/>
        </p:nvCxnSpPr>
        <p:spPr>
          <a:xfrm flipH="1" rot="10800000">
            <a:off x="2020814" y="1916695"/>
            <a:ext cx="1348500" cy="1702800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" name="Google Shape;163;p2"/>
          <p:cNvSpPr txBox="1"/>
          <p:nvPr/>
        </p:nvSpPr>
        <p:spPr>
          <a:xfrm rot="-3163800">
            <a:off x="1647749" y="2477806"/>
            <a:ext cx="17139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Обязан реализовывать </a:t>
            </a: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 абстрактные методы</a:t>
            </a:r>
            <a:endParaRPr/>
          </a:p>
        </p:txBody>
      </p:sp>
      <p:sp>
        <p:nvSpPr>
          <p:cNvPr id="164" name="Google Shape;164;p2"/>
          <p:cNvSpPr/>
          <p:nvPr/>
        </p:nvSpPr>
        <p:spPr>
          <a:xfrm>
            <a:off x="4288862" y="2474937"/>
            <a:ext cx="3802476" cy="131144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394033" y="2589723"/>
            <a:ext cx="1348353" cy="37309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Модификатор ’abstract’</a:t>
            </a:r>
            <a:endParaRPr/>
          </a:p>
        </p:txBody>
      </p:sp>
      <p:sp>
        <p:nvSpPr>
          <p:cNvPr id="166" name="Google Shape;166;p2"/>
          <p:cNvSpPr/>
          <p:nvPr/>
        </p:nvSpPr>
        <p:spPr>
          <a:xfrm>
            <a:off x="6643264" y="3160663"/>
            <a:ext cx="1348353" cy="4588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Не можем создать объект этого класса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4394032" y="3160663"/>
            <a:ext cx="1348353" cy="4588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Может содержать абстрактные методы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6643264" y="2589723"/>
            <a:ext cx="1348353" cy="37309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Не может быть неизменяемым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5515923" y="2103394"/>
            <a:ext cx="1348353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Абстрактный класс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548750" y="641568"/>
            <a:ext cx="8064000" cy="3139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интерфейс?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5" name="Google Shape;175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76" name="Google Shape;176;p43"/>
          <p:cNvSpPr/>
          <p:nvPr/>
        </p:nvSpPr>
        <p:spPr>
          <a:xfrm>
            <a:off x="2174397" y="1475870"/>
            <a:ext cx="1348353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Интерфейс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3"/>
          <p:cNvSpPr/>
          <p:nvPr/>
        </p:nvSpPr>
        <p:spPr>
          <a:xfrm>
            <a:off x="826044" y="3551662"/>
            <a:ext cx="1348353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Обычный класс наследник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43"/>
          <p:cNvCxnSpPr>
            <a:stCxn id="177" idx="0"/>
            <a:endCxn id="176" idx="2"/>
          </p:cNvCxnSpPr>
          <p:nvPr/>
        </p:nvCxnSpPr>
        <p:spPr>
          <a:xfrm flipH="1" rot="10800000">
            <a:off x="1500221" y="1848862"/>
            <a:ext cx="1348500" cy="1702800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" name="Google Shape;179;p43"/>
          <p:cNvSpPr txBox="1"/>
          <p:nvPr/>
        </p:nvSpPr>
        <p:spPr>
          <a:xfrm rot="-3163800">
            <a:off x="1162422" y="2409973"/>
            <a:ext cx="16433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Обязан реализовывать </a:t>
            </a: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 методы</a:t>
            </a:r>
            <a:endParaRPr/>
          </a:p>
        </p:txBody>
      </p:sp>
      <p:sp>
        <p:nvSpPr>
          <p:cNvPr id="180" name="Google Shape;180;p43"/>
          <p:cNvSpPr/>
          <p:nvPr/>
        </p:nvSpPr>
        <p:spPr>
          <a:xfrm>
            <a:off x="4031111" y="2067339"/>
            <a:ext cx="3802476" cy="243459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4136282" y="2182125"/>
            <a:ext cx="1348353" cy="42881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Ключевое слово ’interface’</a:t>
            </a:r>
            <a:endParaRPr/>
          </a:p>
        </p:txBody>
      </p:sp>
      <p:sp>
        <p:nvSpPr>
          <p:cNvPr id="182" name="Google Shape;182;p43"/>
          <p:cNvSpPr/>
          <p:nvPr/>
        </p:nvSpPr>
        <p:spPr>
          <a:xfrm>
            <a:off x="6385514" y="2753066"/>
            <a:ext cx="1348353" cy="4588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Не можем создать объект этого интерфейса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3"/>
          <p:cNvSpPr/>
          <p:nvPr/>
        </p:nvSpPr>
        <p:spPr>
          <a:xfrm>
            <a:off x="4136281" y="2753066"/>
            <a:ext cx="1348353" cy="4588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Может содержать методы без реализации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3"/>
          <p:cNvSpPr/>
          <p:nvPr/>
        </p:nvSpPr>
        <p:spPr>
          <a:xfrm>
            <a:off x="4136280" y="3354025"/>
            <a:ext cx="1348353" cy="4588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Разрешено множественное наследование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3"/>
          <p:cNvSpPr/>
          <p:nvPr/>
        </p:nvSpPr>
        <p:spPr>
          <a:xfrm>
            <a:off x="5258172" y="1695797"/>
            <a:ext cx="1348353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Интерфейс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3"/>
          <p:cNvSpPr/>
          <p:nvPr/>
        </p:nvSpPr>
        <p:spPr>
          <a:xfrm>
            <a:off x="6385513" y="2180787"/>
            <a:ext cx="1348353" cy="4588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Все переменные и методы ’public’</a:t>
            </a:r>
            <a:endParaRPr/>
          </a:p>
        </p:txBody>
      </p:sp>
      <p:sp>
        <p:nvSpPr>
          <p:cNvPr id="187" name="Google Shape;187;p43"/>
          <p:cNvSpPr/>
          <p:nvPr/>
        </p:nvSpPr>
        <p:spPr>
          <a:xfrm>
            <a:off x="6385512" y="3354024"/>
            <a:ext cx="1348353" cy="4588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Не может наследоваться от класса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3"/>
          <p:cNvSpPr/>
          <p:nvPr/>
        </p:nvSpPr>
        <p:spPr>
          <a:xfrm>
            <a:off x="4136280" y="3930058"/>
            <a:ext cx="1348353" cy="4588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Не может содержать конструкторы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6385512" y="3924754"/>
            <a:ext cx="1348353" cy="4588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Все переменные статичны и неизменны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type="title"/>
          </p:nvPr>
        </p:nvSpPr>
        <p:spPr>
          <a:xfrm>
            <a:off x="548750" y="641568"/>
            <a:ext cx="8064000" cy="3139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Чем отличается абстрактный класс от интерфейса?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5" name="Google Shape;195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grpSp>
        <p:nvGrpSpPr>
          <p:cNvPr id="196" name="Google Shape;196;p44"/>
          <p:cNvGrpSpPr/>
          <p:nvPr/>
        </p:nvGrpSpPr>
        <p:grpSpPr>
          <a:xfrm>
            <a:off x="323763" y="1205846"/>
            <a:ext cx="4061041" cy="3296086"/>
            <a:chOff x="222837" y="1205846"/>
            <a:chExt cx="4061041" cy="3296086"/>
          </a:xfrm>
        </p:grpSpPr>
        <p:sp>
          <p:nvSpPr>
            <p:cNvPr id="197" name="Google Shape;197;p44"/>
            <p:cNvSpPr/>
            <p:nvPr/>
          </p:nvSpPr>
          <p:spPr>
            <a:xfrm>
              <a:off x="222837" y="1578939"/>
              <a:ext cx="4061041" cy="292299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4"/>
            <p:cNvSpPr/>
            <p:nvPr/>
          </p:nvSpPr>
          <p:spPr>
            <a:xfrm>
              <a:off x="1498292" y="1205846"/>
              <a:ext cx="1348353" cy="373092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Абстрактный класс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4"/>
            <p:cNvSpPr/>
            <p:nvPr/>
          </p:nvSpPr>
          <p:spPr>
            <a:xfrm>
              <a:off x="540000" y="1714718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Может содержать абстрактные и не абстрактные методы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4"/>
            <p:cNvSpPr/>
            <p:nvPr/>
          </p:nvSpPr>
          <p:spPr>
            <a:xfrm>
              <a:off x="2229206" y="1714717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Может содержать изменяемые переменные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4"/>
            <p:cNvSpPr/>
            <p:nvPr/>
          </p:nvSpPr>
          <p:spPr>
            <a:xfrm>
              <a:off x="548750" y="2359378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Может содержать не статичные переменные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4"/>
            <p:cNvSpPr/>
            <p:nvPr/>
          </p:nvSpPr>
          <p:spPr>
            <a:xfrm>
              <a:off x="2230632" y="2359378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Простые классы наследуются от него через extends</a:t>
              </a:r>
              <a:endParaRPr/>
            </a:p>
          </p:txBody>
        </p:sp>
        <p:sp>
          <p:nvSpPr>
            <p:cNvPr id="203" name="Google Shape;203;p44"/>
            <p:cNvSpPr/>
            <p:nvPr/>
          </p:nvSpPr>
          <p:spPr>
            <a:xfrm>
              <a:off x="1385157" y="3004037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Может наследовать свойства одного абстрактного класса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4"/>
            <p:cNvSpPr/>
            <p:nvPr/>
          </p:nvSpPr>
          <p:spPr>
            <a:xfrm>
              <a:off x="1266170" y="3648696"/>
              <a:ext cx="1812595" cy="65735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Может реализовывать несколько интерфейсов без обязательной реализации методов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44"/>
          <p:cNvGrpSpPr/>
          <p:nvPr/>
        </p:nvGrpSpPr>
        <p:grpSpPr>
          <a:xfrm>
            <a:off x="4722273" y="1205846"/>
            <a:ext cx="4061041" cy="3296085"/>
            <a:chOff x="4530172" y="1205846"/>
            <a:chExt cx="4061041" cy="3296085"/>
          </a:xfrm>
        </p:grpSpPr>
        <p:sp>
          <p:nvSpPr>
            <p:cNvPr id="206" name="Google Shape;206;p44"/>
            <p:cNvSpPr/>
            <p:nvPr/>
          </p:nvSpPr>
          <p:spPr>
            <a:xfrm>
              <a:off x="4530172" y="1578938"/>
              <a:ext cx="4061041" cy="292299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4"/>
            <p:cNvSpPr/>
            <p:nvPr/>
          </p:nvSpPr>
          <p:spPr>
            <a:xfrm>
              <a:off x="5776765" y="1205846"/>
              <a:ext cx="1348353" cy="373092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6633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Интерфейс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4"/>
            <p:cNvSpPr/>
            <p:nvPr/>
          </p:nvSpPr>
          <p:spPr>
            <a:xfrm>
              <a:off x="4871487" y="1693496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Может содержать только методы без реализации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4"/>
            <p:cNvSpPr/>
            <p:nvPr/>
          </p:nvSpPr>
          <p:spPr>
            <a:xfrm>
              <a:off x="6560693" y="1681566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Может содержать только неизменяемые переменные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4"/>
            <p:cNvSpPr/>
            <p:nvPr/>
          </p:nvSpPr>
          <p:spPr>
            <a:xfrm>
              <a:off x="4871732" y="2336759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Может содержать только статичные переменные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4"/>
            <p:cNvSpPr/>
            <p:nvPr/>
          </p:nvSpPr>
          <p:spPr>
            <a:xfrm>
              <a:off x="6560693" y="2336759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Простые классы реализуют его через implements</a:t>
              </a:r>
              <a:endParaRPr/>
            </a:p>
          </p:txBody>
        </p:sp>
        <p:sp>
          <p:nvSpPr>
            <p:cNvPr id="212" name="Google Shape;212;p44"/>
            <p:cNvSpPr/>
            <p:nvPr/>
          </p:nvSpPr>
          <p:spPr>
            <a:xfrm>
              <a:off x="5710689" y="2997857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Не может наследовать свойства абстрактного класса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4"/>
            <p:cNvSpPr/>
            <p:nvPr/>
          </p:nvSpPr>
          <p:spPr>
            <a:xfrm>
              <a:off x="5658798" y="3654601"/>
              <a:ext cx="1574622" cy="5088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Может наследовать свойства нескольких интерфейсов</a:t>
              </a:r>
              <a:endPara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title"/>
          </p:nvPr>
        </p:nvSpPr>
        <p:spPr>
          <a:xfrm>
            <a:off x="548750" y="720051"/>
            <a:ext cx="8064000" cy="2354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9" name="Google Shape;219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0" name="Google Shape;220;p45"/>
          <p:cNvSpPr/>
          <p:nvPr/>
        </p:nvSpPr>
        <p:spPr>
          <a:xfrm>
            <a:off x="3321979" y="1963208"/>
            <a:ext cx="1915200" cy="373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&lt;&lt;abstract class&gt;&gt;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endParaRPr/>
          </a:p>
        </p:txBody>
      </p:sp>
      <p:sp>
        <p:nvSpPr>
          <p:cNvPr id="221" name="Google Shape;221;p45"/>
          <p:cNvSpPr/>
          <p:nvPr/>
        </p:nvSpPr>
        <p:spPr>
          <a:xfrm>
            <a:off x="6689047" y="720050"/>
            <a:ext cx="1915200" cy="373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&lt;&lt;interface&gt;&gt;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ActorBehaviour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/>
          <p:nvPr/>
        </p:nvSpPr>
        <p:spPr>
          <a:xfrm>
            <a:off x="3321978" y="2336299"/>
            <a:ext cx="1915200" cy="465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protected String: name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protected boolean: isMakeOrder</a:t>
            </a:r>
            <a:endParaRPr b="0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protected boolean: isTakeOrder</a:t>
            </a:r>
            <a:endParaRPr b="0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5"/>
          <p:cNvSpPr/>
          <p:nvPr/>
        </p:nvSpPr>
        <p:spPr>
          <a:xfrm>
            <a:off x="6689047" y="1082050"/>
            <a:ext cx="1915200" cy="625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setMakeOrder</a:t>
            </a:r>
            <a:endParaRPr b="0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setTakeOrder</a:t>
            </a:r>
            <a:endParaRPr b="0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boolean: isMakeOrder</a:t>
            </a:r>
            <a:endParaRPr b="0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boolean: isTakeOrder</a:t>
            </a:r>
            <a:endParaRPr b="0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5"/>
          <p:cNvSpPr/>
          <p:nvPr/>
        </p:nvSpPr>
        <p:spPr>
          <a:xfrm>
            <a:off x="3321978" y="2801557"/>
            <a:ext cx="1915200" cy="163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abstract String: getName() </a:t>
            </a:r>
            <a:endParaRPr/>
          </a:p>
        </p:txBody>
      </p:sp>
      <p:sp>
        <p:nvSpPr>
          <p:cNvPr id="225" name="Google Shape;225;p45"/>
          <p:cNvSpPr/>
          <p:nvPr/>
        </p:nvSpPr>
        <p:spPr>
          <a:xfrm>
            <a:off x="6689048" y="2644037"/>
            <a:ext cx="1915200" cy="373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&lt;&lt;class&gt;&gt;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endParaRPr/>
          </a:p>
        </p:txBody>
      </p:sp>
      <p:cxnSp>
        <p:nvCxnSpPr>
          <p:cNvPr id="226" name="Google Shape;226;p45"/>
          <p:cNvCxnSpPr>
            <a:stCxn id="220" idx="3"/>
            <a:endCxn id="221" idx="1"/>
          </p:cNvCxnSpPr>
          <p:nvPr/>
        </p:nvCxnSpPr>
        <p:spPr>
          <a:xfrm flipH="1" rot="10800000">
            <a:off x="5237179" y="906608"/>
            <a:ext cx="1452000" cy="1243200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7" name="Google Shape;227;p45"/>
          <p:cNvCxnSpPr>
            <a:stCxn id="225" idx="1"/>
            <a:endCxn id="222" idx="3"/>
          </p:cNvCxnSpPr>
          <p:nvPr/>
        </p:nvCxnSpPr>
        <p:spPr>
          <a:xfrm rot="10800000">
            <a:off x="5237048" y="2569037"/>
            <a:ext cx="1452000" cy="261600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" name="Google Shape;228;p45"/>
          <p:cNvSpPr txBox="1"/>
          <p:nvPr/>
        </p:nvSpPr>
        <p:spPr>
          <a:xfrm rot="-2516933">
            <a:off x="5313929" y="1255911"/>
            <a:ext cx="1099979" cy="30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 txBox="1"/>
          <p:nvPr/>
        </p:nvSpPr>
        <p:spPr>
          <a:xfrm rot="930358">
            <a:off x="5659645" y="2811192"/>
            <a:ext cx="811330" cy="307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5"/>
          <p:cNvSpPr txBox="1"/>
          <p:nvPr/>
        </p:nvSpPr>
        <p:spPr>
          <a:xfrm>
            <a:off x="548750" y="1082050"/>
            <a:ext cx="2880300" cy="3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latin typeface="IBM Plex Sans"/>
                <a:ea typeface="IBM Plex Sans"/>
                <a:cs typeface="IBM Plex Sans"/>
                <a:sym typeface="IBM Plex Sans"/>
              </a:rPr>
              <a:t>Необходимо реализовать: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Интерфейс ActorBehavoir, который будет содержать описание возможных действий актора в очереди/магазине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en-US" sz="1200">
                <a:latin typeface="IBM Plex Sans"/>
                <a:ea typeface="IBM Plex Sans"/>
                <a:cs typeface="IBM Plex Sans"/>
                <a:sym typeface="IBM Plex Sans"/>
              </a:rPr>
              <a:t>Абстрактный класс Actor, который хранит в себе параметры актора, включая состояние готовности сделать заказ и факт получения заказа.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1" name="Google Shape;231;p45"/>
          <p:cNvSpPr txBox="1"/>
          <p:nvPr/>
        </p:nvSpPr>
        <p:spPr>
          <a:xfrm>
            <a:off x="548750" y="3953400"/>
            <a:ext cx="73536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Дополнение: для большего понимания, можно сделать методы-геттеры для имени и прочих “персональных данных” abstract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        Класс Human, который должен наследоваться от Actor и реализовывать ActorBehavoir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/>
          <p:nvPr>
            <p:ph type="title"/>
          </p:nvPr>
        </p:nvSpPr>
        <p:spPr>
          <a:xfrm>
            <a:off x="548750" y="720051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7" name="Google Shape;237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38" name="Google Shape;238;p46"/>
          <p:cNvSpPr/>
          <p:nvPr/>
        </p:nvSpPr>
        <p:spPr>
          <a:xfrm>
            <a:off x="5209486" y="1163151"/>
            <a:ext cx="2551387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&lt;&lt;interface&gt;&gt;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MarketBehaviour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6"/>
          <p:cNvSpPr/>
          <p:nvPr/>
        </p:nvSpPr>
        <p:spPr>
          <a:xfrm>
            <a:off x="5209486" y="1525151"/>
            <a:ext cx="2551388" cy="62575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acceptToMarket(Actor actor);</a:t>
            </a:r>
            <a:b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releaseFromMarket(List&lt;Actor&gt; actors);</a:t>
            </a:r>
            <a:b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update();</a:t>
            </a:r>
            <a:endParaRPr/>
          </a:p>
        </p:txBody>
      </p:sp>
      <p:sp>
        <p:nvSpPr>
          <p:cNvPr id="240" name="Google Shape;240;p46"/>
          <p:cNvSpPr/>
          <p:nvPr/>
        </p:nvSpPr>
        <p:spPr>
          <a:xfrm>
            <a:off x="1383126" y="1163151"/>
            <a:ext cx="2551387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&lt;&lt;interface&gt;&gt;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QueueBehaviour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6"/>
          <p:cNvSpPr/>
          <p:nvPr/>
        </p:nvSpPr>
        <p:spPr>
          <a:xfrm>
            <a:off x="1383126" y="1525151"/>
            <a:ext cx="2551388" cy="62575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takeInQueue(Actor actor);</a:t>
            </a:r>
            <a:b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takeOrders();</a:t>
            </a:r>
            <a:b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giveOrders();</a:t>
            </a:r>
            <a:b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void: releaseFromQueue();</a:t>
            </a:r>
            <a:endParaRPr/>
          </a:p>
        </p:txBody>
      </p:sp>
      <p:sp>
        <p:nvSpPr>
          <p:cNvPr id="242" name="Google Shape;242;p46"/>
          <p:cNvSpPr/>
          <p:nvPr/>
        </p:nvSpPr>
        <p:spPr>
          <a:xfrm>
            <a:off x="3623213" y="3336369"/>
            <a:ext cx="1915073" cy="37309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63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&lt;&lt;class&gt;&gt;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</a:t>
            </a:r>
            <a:endParaRPr/>
          </a:p>
        </p:txBody>
      </p:sp>
      <p:cxnSp>
        <p:nvCxnSpPr>
          <p:cNvPr id="243" name="Google Shape;243;p46"/>
          <p:cNvCxnSpPr/>
          <p:nvPr/>
        </p:nvCxnSpPr>
        <p:spPr>
          <a:xfrm rot="10800000">
            <a:off x="3112034" y="2150905"/>
            <a:ext cx="822479" cy="1185464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p46"/>
          <p:cNvCxnSpPr/>
          <p:nvPr/>
        </p:nvCxnSpPr>
        <p:spPr>
          <a:xfrm flipH="1" rot="10800000">
            <a:off x="5209486" y="2150905"/>
            <a:ext cx="968477" cy="1185464"/>
          </a:xfrm>
          <a:prstGeom prst="straightConnector1">
            <a:avLst/>
          </a:prstGeom>
          <a:noFill/>
          <a:ln cap="flat" cmpd="sng" w="9525">
            <a:solidFill>
              <a:srgbClr val="883FF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5" name="Google Shape;245;p46"/>
          <p:cNvSpPr txBox="1"/>
          <p:nvPr/>
        </p:nvSpPr>
        <p:spPr>
          <a:xfrm rot="-3014233">
            <a:off x="4988294" y="2566667"/>
            <a:ext cx="10999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6"/>
          <p:cNvSpPr txBox="1"/>
          <p:nvPr/>
        </p:nvSpPr>
        <p:spPr>
          <a:xfrm rot="3310631">
            <a:off x="3164554" y="2584836"/>
            <a:ext cx="10999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94fec9224_0_52"/>
          <p:cNvSpPr txBox="1"/>
          <p:nvPr>
            <p:ph type="title"/>
          </p:nvPr>
        </p:nvSpPr>
        <p:spPr>
          <a:xfrm>
            <a:off x="548750" y="720051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2" name="Google Shape;252;g1c94fec9224_0_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53" name="Google Shape;253;g1c94fec9224_0_52"/>
          <p:cNvSpPr txBox="1"/>
          <p:nvPr/>
        </p:nvSpPr>
        <p:spPr>
          <a:xfrm>
            <a:off x="548750" y="1272350"/>
            <a:ext cx="7905600" cy="23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latin typeface="IBM Plex Sans"/>
                <a:ea typeface="IBM Plex Sans"/>
                <a:cs typeface="IBM Plex Sans"/>
                <a:sym typeface="IBM Plex Sans"/>
              </a:rPr>
              <a:t>Необходимо реализовать строение классов, без конкретной реализации: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Интерфейс QueueBehaviour, который описывает логику очереди – помещение в/освобождение из очереди, принятие/отдача заказа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Интерфейс MarketBehaviour, который описывает логику магазина – приход/уход покупателей, обновление состояния магазина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Класс Market, который реализовывает два вышеуказанных интерфейса и хранит в списке список людей в очереди в различных статусах &lt;/aside&gt;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Домашнее задание</a:t>
            </a:r>
            <a:endParaRPr/>
          </a:p>
        </p:txBody>
      </p:sp>
      <p:sp>
        <p:nvSpPr>
          <p:cNvPr id="259" name="Google Shape;259;p1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